
<file path=[Content_Types].xml><?xml version="1.0" encoding="utf-8"?>
<Types xmlns="http://schemas.openxmlformats.org/package/2006/content-types">
  <Default Extension="jpeg" ContentType="image/jpeg"/>
  <Default Extension="jpg" ContentType="image/jp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  <p:sldMasterId id="2147483666" r:id="rId3"/>
  </p:sldMasterIdLst>
  <p:notesMasterIdLst>
    <p:notesMasterId r:id="rId26"/>
  </p:notesMasterIdLst>
  <p:sldIdLst>
    <p:sldId id="1021" r:id="rId4"/>
    <p:sldId id="1029" r:id="rId5"/>
    <p:sldId id="1034" r:id="rId6"/>
    <p:sldId id="1022" r:id="rId7"/>
    <p:sldId id="1023" r:id="rId8"/>
    <p:sldId id="1035" r:id="rId9"/>
    <p:sldId id="256" r:id="rId10"/>
    <p:sldId id="995" r:id="rId11"/>
    <p:sldId id="1007" r:id="rId12"/>
    <p:sldId id="1006" r:id="rId13"/>
    <p:sldId id="1018" r:id="rId14"/>
    <p:sldId id="1019" r:id="rId15"/>
    <p:sldId id="1032" r:id="rId16"/>
    <p:sldId id="984" r:id="rId17"/>
    <p:sldId id="1011" r:id="rId18"/>
    <p:sldId id="1012" r:id="rId19"/>
    <p:sldId id="985" r:id="rId20"/>
    <p:sldId id="1013" r:id="rId21"/>
    <p:sldId id="1020" r:id="rId22"/>
    <p:sldId id="1025" r:id="rId23"/>
    <p:sldId id="1024" r:id="rId24"/>
    <p:sldId id="1026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ien-Ju Ho" initials="CH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289"/>
    <p:restoredTop sz="80881"/>
  </p:normalViewPr>
  <p:slideViewPr>
    <p:cSldViewPr snapToGrid="0" snapToObjects="1">
      <p:cViewPr varScale="1">
        <p:scale>
          <a:sx n="167" d="100"/>
          <a:sy n="167" d="100"/>
        </p:scale>
        <p:origin x="22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D93BB2-0CF2-674C-A455-8A0DAB3DFFE0}" type="datetimeFigureOut">
              <a:rPr lang="en-US" smtClean="0"/>
              <a:t>10/14/21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1B5F32-EE00-0545-A6AA-EA024B23A8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613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4280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59873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4713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1371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2278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5257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330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10/14/21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5669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10/14/21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446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10/14/21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7823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243227" y="598289"/>
            <a:ext cx="9705547" cy="11079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761587" y="3701356"/>
            <a:ext cx="10668825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10/14/21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385193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835348" y="598289"/>
            <a:ext cx="6521303" cy="778996"/>
          </a:xfrm>
        </p:spPr>
        <p:txBody>
          <a:bodyPr lIns="0" tIns="0" rIns="0" bIns="0"/>
          <a:lstStyle>
            <a:lvl1pPr>
              <a:defRPr sz="5062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435298" y="2393156"/>
            <a:ext cx="9321403" cy="454420"/>
          </a:xfrm>
        </p:spPr>
        <p:txBody>
          <a:bodyPr lIns="0" tIns="0" rIns="0" bIns="0"/>
          <a:lstStyle>
            <a:lvl1pPr>
              <a:defRPr sz="2953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10/14/21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382291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835348" y="598289"/>
            <a:ext cx="6521303" cy="778996"/>
          </a:xfrm>
        </p:spPr>
        <p:txBody>
          <a:bodyPr lIns="0" tIns="0" rIns="0" bIns="0"/>
          <a:lstStyle>
            <a:lvl1pPr>
              <a:defRPr sz="5062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10/14/21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021399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835348" y="598289"/>
            <a:ext cx="6521303" cy="778996"/>
          </a:xfrm>
        </p:spPr>
        <p:txBody>
          <a:bodyPr lIns="0" tIns="0" rIns="0" bIns="0"/>
          <a:lstStyle>
            <a:lvl1pPr>
              <a:defRPr sz="5062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10/14/21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906080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10/14/21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419516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30C29-07CE-5C45-ADF5-4E55A22C3D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E141F0-CBAE-9946-9493-E4BA52CCDF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FE7C94-A3F3-B446-98B2-45AAA48D7D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10/14/21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F92D3B-1474-8C4D-AFFD-5E91D290F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8EE5A8-607F-A041-B52A-093A00E29E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10887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94C51F-90BC-7C45-9EEE-49B0BDA2A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922735-050C-EE47-A6D2-2188FD858B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C9D414-8551-5647-830B-96D93761FA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10/14/21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0F427E-CDFF-234A-AE13-7231FB7821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5DEE31-7400-B448-B539-41CA289C9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11484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F909F3-6D5E-9245-84CD-8A3764A5A4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F47768-3AFE-CC4F-BB80-1DF09A7ED1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960323-B7BD-CF45-8826-EB5B68322D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10/14/21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918891-CB99-5342-81D3-7C7178025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1B831A-BA96-0F48-86FE-BC9440E6F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7182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10/14/21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81235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3CB83-A120-8D45-B4C9-214D2862E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301F9B-E8B2-F54C-A2D1-DE834AC667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FEED66-0D24-C049-836C-C8194CE86D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674BC1-FAC5-614F-B1EE-97AF538A58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10/14/21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28393D-9D37-D24E-A9F7-034E9549A5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CBBD4F-8CA6-9948-AE43-5C9BA4C518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31037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32041-E405-E642-8F56-EA7169AFB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AAA49E-992E-934D-A958-D7A18762BC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D09AC3-F9BA-6448-B454-EA51862E37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93D2A3-A591-364D-8C96-ABBCF5E8C8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F29CBD-9F07-094F-BE52-601079B495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5DA17DB-295C-1642-8EB0-32545B7039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10/14/21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32C3794-6462-3541-84AF-BFA3EF342B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9405F87-5B94-8047-BF2E-B49BBEA82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12492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493EE-95CA-E248-B631-2C6D64CA8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DE0FC8-FC9F-604F-8DC5-0C7FBC1FF8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10/14/21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BE9588-A8B9-E940-B7AB-E9883DCF29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9D25A9-B9AE-FC43-B324-C63E99B3C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02791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5174A-90F6-AF4F-9FC0-30CAFF9F9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10/14/21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B338A9-5CE6-094C-B90B-63B1686C68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44FCD0-B984-FF4D-9E7C-8CD40F858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11114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22866E-F6F6-CF4C-BCB9-BCCADA2A5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D4BDA2-A287-CA47-8C1E-DCDA75429A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A00034-615B-7A44-9EA8-25C96148D6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16C90B-1908-3E46-9F03-6079DBF79C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10/14/21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1CBACB-DC1C-7247-B30F-1E3C907BD2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26DA20-D498-E94E-BF80-7772EE6C3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59714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AFD01-863B-D042-9A94-E409D2FB8C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FCBFBE0-3B89-E549-8FED-BFADAD4F0E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A4E17A-035E-004A-878B-764ABC317B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E8FA9F-6AC3-9D41-969B-D6BEA1F64C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10/14/21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563734-3037-D349-AE0B-75ABBC258C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0E9E43-FE90-0D44-8348-BE5DF0076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8124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78E36-892C-EF45-AF7D-1D61626FB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24CB2B-12A6-BC45-965C-9A99F8CB29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CDBE10-00E1-4F45-9C92-7EA55FF7E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10/14/21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D0DFE8-A5D1-3747-9403-4DFAF23F93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DBAB40-6C51-2948-850C-43E6FEF05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7454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5C57E67-C635-0749-8FE4-5340176E33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57282B-A6AF-2D4A-A7BA-C41F1B7F11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156BC2-C57E-D84D-BC8E-C24FF147F1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10/14/21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913758-D16A-E64B-BA4F-99E2E4DB4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011BED-48C9-8444-BC80-7485DA756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8880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10/14/21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348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10/14/21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680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10/14/21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864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10/14/21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35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10/14/21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237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10/14/21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2851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10/14/21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619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4E38F9-AF6C-4941-9980-A5BFFCFC0FDD}" type="datetimeFigureOut">
              <a:rPr lang="en-US" smtClean="0"/>
              <a:t>10/14/21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070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835348" y="598289"/>
            <a:ext cx="6521303" cy="11079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2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435298" y="2393156"/>
            <a:ext cx="9321403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2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10/14/21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82019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321457">
        <a:defRPr>
          <a:latin typeface="+mn-lt"/>
          <a:ea typeface="+mn-ea"/>
          <a:cs typeface="+mn-cs"/>
        </a:defRPr>
      </a:lvl2pPr>
      <a:lvl3pPr marL="642915">
        <a:defRPr>
          <a:latin typeface="+mn-lt"/>
          <a:ea typeface="+mn-ea"/>
          <a:cs typeface="+mn-cs"/>
        </a:defRPr>
      </a:lvl3pPr>
      <a:lvl4pPr marL="964372">
        <a:defRPr>
          <a:latin typeface="+mn-lt"/>
          <a:ea typeface="+mn-ea"/>
          <a:cs typeface="+mn-cs"/>
        </a:defRPr>
      </a:lvl4pPr>
      <a:lvl5pPr marL="1285829">
        <a:defRPr>
          <a:latin typeface="+mn-lt"/>
          <a:ea typeface="+mn-ea"/>
          <a:cs typeface="+mn-cs"/>
        </a:defRPr>
      </a:lvl5pPr>
      <a:lvl6pPr marL="1607287">
        <a:defRPr>
          <a:latin typeface="+mn-lt"/>
          <a:ea typeface="+mn-ea"/>
          <a:cs typeface="+mn-cs"/>
        </a:defRPr>
      </a:lvl6pPr>
      <a:lvl7pPr marL="1928744">
        <a:defRPr>
          <a:latin typeface="+mn-lt"/>
          <a:ea typeface="+mn-ea"/>
          <a:cs typeface="+mn-cs"/>
        </a:defRPr>
      </a:lvl7pPr>
      <a:lvl8pPr marL="2250201">
        <a:defRPr>
          <a:latin typeface="+mn-lt"/>
          <a:ea typeface="+mn-ea"/>
          <a:cs typeface="+mn-cs"/>
        </a:defRPr>
      </a:lvl8pPr>
      <a:lvl9pPr marL="2571659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321457">
        <a:defRPr>
          <a:latin typeface="+mn-lt"/>
          <a:ea typeface="+mn-ea"/>
          <a:cs typeface="+mn-cs"/>
        </a:defRPr>
      </a:lvl2pPr>
      <a:lvl3pPr marL="642915">
        <a:defRPr>
          <a:latin typeface="+mn-lt"/>
          <a:ea typeface="+mn-ea"/>
          <a:cs typeface="+mn-cs"/>
        </a:defRPr>
      </a:lvl3pPr>
      <a:lvl4pPr marL="964372">
        <a:defRPr>
          <a:latin typeface="+mn-lt"/>
          <a:ea typeface="+mn-ea"/>
          <a:cs typeface="+mn-cs"/>
        </a:defRPr>
      </a:lvl4pPr>
      <a:lvl5pPr marL="1285829">
        <a:defRPr>
          <a:latin typeface="+mn-lt"/>
          <a:ea typeface="+mn-ea"/>
          <a:cs typeface="+mn-cs"/>
        </a:defRPr>
      </a:lvl5pPr>
      <a:lvl6pPr marL="1607287">
        <a:defRPr>
          <a:latin typeface="+mn-lt"/>
          <a:ea typeface="+mn-ea"/>
          <a:cs typeface="+mn-cs"/>
        </a:defRPr>
      </a:lvl6pPr>
      <a:lvl7pPr marL="1928744">
        <a:defRPr>
          <a:latin typeface="+mn-lt"/>
          <a:ea typeface="+mn-ea"/>
          <a:cs typeface="+mn-cs"/>
        </a:defRPr>
      </a:lvl7pPr>
      <a:lvl8pPr marL="2250201">
        <a:defRPr>
          <a:latin typeface="+mn-lt"/>
          <a:ea typeface="+mn-ea"/>
          <a:cs typeface="+mn-cs"/>
        </a:defRPr>
      </a:lvl8pPr>
      <a:lvl9pPr marL="2571659">
        <a:defRPr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1F1EC47-D99F-0047-967F-C5943E4D4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D75158-7F36-2743-A7AA-4471684865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78E0F3-9D94-034E-8E49-DF9FFF2C87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47A0CB-6707-F448-AC12-E69D65832441}" type="datetimeFigureOut">
              <a:rPr lang="en-US" smtClean="0"/>
              <a:t>10/14/21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063CB5-1D63-1C43-8E1D-39AD17DD61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212A63-9E81-654F-BB67-8639667458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163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tif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2E17F7-5562-114D-BD2A-66F24E20A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105271" cy="1325563"/>
          </a:xfrm>
        </p:spPr>
        <p:txBody>
          <a:bodyPr/>
          <a:lstStyle/>
          <a:p>
            <a:r>
              <a:rPr lang="en-US" dirty="0"/>
              <a:t>Logistics: Assignment 3 and Project Milestone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15C791-8880-814F-A109-F2083B52C1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516731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Assignment 3: Due Oct 18 (Mon)</a:t>
            </a:r>
          </a:p>
          <a:p>
            <a:pPr lvl="1"/>
            <a:r>
              <a:rPr lang="en-US" dirty="0"/>
              <a:t>Don’t wait till the last minute</a:t>
            </a:r>
          </a:p>
          <a:p>
            <a:pPr lvl="1"/>
            <a:r>
              <a:rPr lang="en-US" dirty="0"/>
              <a:t>Check your late-day usages</a:t>
            </a:r>
          </a:p>
          <a:p>
            <a:pPr lvl="1"/>
            <a:endParaRPr lang="en-US" dirty="0"/>
          </a:p>
          <a:p>
            <a:r>
              <a:rPr lang="en-US" dirty="0"/>
              <a:t>Project milestone 1: Due tomorrow, Oct 15 (Fri)</a:t>
            </a:r>
          </a:p>
          <a:p>
            <a:pPr lvl="1"/>
            <a:r>
              <a:rPr lang="en-US" dirty="0"/>
              <a:t>Initial literature survey (around 3~5 references)</a:t>
            </a:r>
          </a:p>
          <a:p>
            <a:pPr lvl="1"/>
            <a:r>
              <a:rPr lang="en-US" dirty="0"/>
              <a:t>A plan on what you want to do for the remaining of the semester</a:t>
            </a:r>
          </a:p>
          <a:p>
            <a:pPr lvl="2"/>
            <a:r>
              <a:rPr lang="en-US" dirty="0">
                <a:solidFill>
                  <a:srgbClr val="C00000"/>
                </a:solidFill>
              </a:rPr>
              <a:t>Formalize your research question and approaches</a:t>
            </a:r>
            <a:r>
              <a:rPr lang="en-US" dirty="0"/>
              <a:t>, e.g.,</a:t>
            </a:r>
          </a:p>
          <a:p>
            <a:pPr lvl="3"/>
            <a:r>
              <a:rPr lang="en-US" dirty="0"/>
              <a:t>Theory/simulation project: formalize your models</a:t>
            </a:r>
          </a:p>
          <a:p>
            <a:pPr lvl="3"/>
            <a:r>
              <a:rPr lang="en-US" dirty="0"/>
              <a:t>Data-analysis project: figure out where and how to get data and what you plan to do with it</a:t>
            </a:r>
          </a:p>
          <a:p>
            <a:pPr lvl="3"/>
            <a:r>
              <a:rPr lang="en-US" dirty="0"/>
              <a:t>Experiment/application project: have a prototype design and an evaluation plan</a:t>
            </a:r>
          </a:p>
          <a:p>
            <a:pPr lvl="2"/>
            <a:r>
              <a:rPr lang="en-US" dirty="0">
                <a:solidFill>
                  <a:srgbClr val="C00000"/>
                </a:solidFill>
              </a:rPr>
              <a:t>Include a timeline </a:t>
            </a:r>
            <a:r>
              <a:rPr lang="en-US" dirty="0"/>
              <a:t>(weekly or biweekly) on what you plan to do</a:t>
            </a:r>
          </a:p>
          <a:p>
            <a:pPr lvl="3"/>
            <a:r>
              <a:rPr lang="en-US" dirty="0"/>
              <a:t>Nov 2: Midterm Project Pitch and Discussion</a:t>
            </a:r>
          </a:p>
          <a:p>
            <a:pPr lvl="3"/>
            <a:r>
              <a:rPr lang="en-US" dirty="0"/>
              <a:t>Nov 5: Milestone 2</a:t>
            </a:r>
          </a:p>
        </p:txBody>
      </p:sp>
    </p:spTree>
    <p:extLst>
      <p:ext uri="{BB962C8B-B14F-4D97-AF65-F5344CB8AC3E}">
        <p14:creationId xmlns:p14="http://schemas.microsoft.com/office/powerpoint/2010/main" val="12110286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Crowd-Powered </a:t>
            </a:r>
            <a:r>
              <a:rPr lang="en-US" dirty="0" err="1"/>
              <a:t>Chatbot</a:t>
            </a:r>
            <a:r>
              <a:rPr lang="en-US" dirty="0"/>
              <a:t>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[Huang et al. HCOMP 2016]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76269" y="1825625"/>
            <a:ext cx="8357382" cy="5032375"/>
          </a:xfrm>
        </p:spPr>
        <p:txBody>
          <a:bodyPr>
            <a:normAutofit/>
          </a:bodyPr>
          <a:lstStyle/>
          <a:p>
            <a:r>
              <a:rPr lang="en-US" dirty="0"/>
              <a:t>There are impressive progress in </a:t>
            </a:r>
            <a:r>
              <a:rPr lang="en-US" dirty="0" err="1"/>
              <a:t>Chatbots</a:t>
            </a:r>
            <a:r>
              <a:rPr lang="en-US" dirty="0"/>
              <a:t>, but it’s still not good enough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 crowd play as a </a:t>
            </a:r>
            <a:r>
              <a:rPr lang="en-US" dirty="0" err="1"/>
              <a:t>chatbot</a:t>
            </a:r>
            <a:r>
              <a:rPr lang="en-US" dirty="0"/>
              <a:t> by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Propose</a:t>
            </a:r>
            <a:r>
              <a:rPr lang="en-US" dirty="0"/>
              <a:t> responses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Vote</a:t>
            </a:r>
            <a:r>
              <a:rPr lang="en-US" dirty="0"/>
              <a:t> for the best one</a:t>
            </a:r>
          </a:p>
          <a:p>
            <a:pPr lvl="1"/>
            <a:r>
              <a:rPr lang="en-US" dirty="0"/>
              <a:t>Take notes</a:t>
            </a:r>
          </a:p>
          <a:p>
            <a:pPr lvl="1"/>
            <a:endParaRPr lang="en-US" dirty="0"/>
          </a:p>
          <a:p>
            <a:r>
              <a:rPr lang="en-US" dirty="0">
                <a:solidFill>
                  <a:schemeClr val="accent2"/>
                </a:solidFill>
              </a:rPr>
              <a:t>Intermediate</a:t>
            </a:r>
            <a:r>
              <a:rPr lang="en-US" dirty="0"/>
              <a:t> solutions; dataset generation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297" y="1853703"/>
            <a:ext cx="2554458" cy="497621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6478" y="2868696"/>
            <a:ext cx="5050303" cy="1120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84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Auto-Evolving Crowd </a:t>
            </a:r>
            <a:r>
              <a:rPr lang="en-US" dirty="0" err="1"/>
              <a:t>Chatbot</a:t>
            </a:r>
            <a:r>
              <a:rPr lang="en-US" dirty="0"/>
              <a:t>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[Huang et al. CHI 2018]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Train AI </a:t>
            </a:r>
            <a:r>
              <a:rPr lang="en-US" dirty="0" err="1"/>
              <a:t>chatbots</a:t>
            </a:r>
            <a:r>
              <a:rPr lang="en-US" dirty="0"/>
              <a:t> with historical data</a:t>
            </a:r>
          </a:p>
          <a:p>
            <a:endParaRPr lang="en-US" dirty="0"/>
          </a:p>
          <a:p>
            <a:r>
              <a:rPr lang="en-US" dirty="0"/>
              <a:t>A crowd consists of both humans and AIs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Propose</a:t>
            </a:r>
            <a:r>
              <a:rPr lang="en-US" dirty="0"/>
              <a:t> responses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Vote</a:t>
            </a:r>
            <a:r>
              <a:rPr lang="en-US" dirty="0"/>
              <a:t> responses</a:t>
            </a:r>
          </a:p>
          <a:p>
            <a:pPr lvl="1"/>
            <a:endParaRPr lang="en-US" dirty="0"/>
          </a:p>
          <a:p>
            <a:r>
              <a:rPr lang="en-US" dirty="0"/>
              <a:t>May even consider dynamically determining the ratio of AIs</a:t>
            </a:r>
          </a:p>
        </p:txBody>
      </p:sp>
    </p:spTree>
    <p:extLst>
      <p:ext uri="{BB962C8B-B14F-4D97-AF65-F5344CB8AC3E}">
        <p14:creationId xmlns:p14="http://schemas.microsoft.com/office/powerpoint/2010/main" val="465072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Auto-Evolving Crowd </a:t>
            </a:r>
            <a:r>
              <a:rPr lang="en-US" dirty="0" err="1"/>
              <a:t>Chatbot</a:t>
            </a:r>
            <a:r>
              <a:rPr lang="en-US" dirty="0"/>
              <a:t>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[Huang et al. CHI 2018]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3377" y="1485534"/>
            <a:ext cx="6130583" cy="5164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560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C53F59-F95A-2B4D-ADE1-4F95DB0EB2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</a:t>
            </a:r>
            <a:r>
              <a:rPr lang="en-US" dirty="0" err="1"/>
              <a:t>Delegability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A07F82-2EBD-014C-9EDA-2A4903081C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161734" cy="4667250"/>
          </a:xfrm>
        </p:spPr>
        <p:txBody>
          <a:bodyPr>
            <a:normAutofit/>
          </a:bodyPr>
          <a:lstStyle/>
          <a:p>
            <a:r>
              <a:rPr lang="en-US" dirty="0"/>
              <a:t>When are humans preferred than AI in doing tasks</a:t>
            </a:r>
          </a:p>
          <a:p>
            <a:pPr lvl="1"/>
            <a:r>
              <a:rPr lang="en-US" dirty="0"/>
              <a:t>Humans can do better than AI</a:t>
            </a:r>
          </a:p>
          <a:p>
            <a:pPr lvl="1"/>
            <a:r>
              <a:rPr lang="en-US" dirty="0"/>
              <a:t>Ethical/legal concerns or trustworthy issues</a:t>
            </a:r>
          </a:p>
          <a:p>
            <a:pPr lvl="1"/>
            <a:r>
              <a:rPr lang="en-US" dirty="0"/>
              <a:t>We </a:t>
            </a:r>
            <a:r>
              <a:rPr lang="en-US" i="1" dirty="0">
                <a:solidFill>
                  <a:schemeClr val="accent2"/>
                </a:solidFill>
              </a:rPr>
              <a:t>want</a:t>
            </a:r>
            <a:r>
              <a:rPr lang="en-US" dirty="0"/>
              <a:t> humans to do the tasks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0DFA7D5-0831-9641-800B-9BD915E96A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5126" y="3839230"/>
            <a:ext cx="6702608" cy="2584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433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0F77B9-31F9-2441-B17B-81AE35F1C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Twitch Plays </a:t>
            </a:r>
            <a:r>
              <a:rPr lang="en-US" dirty="0" err="1"/>
              <a:t>Pokemon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8DE20E-664E-D04A-8E30-2060E3F1FF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www.twitch.tv</a:t>
            </a:r>
            <a:r>
              <a:rPr lang="en-US" dirty="0"/>
              <a:t>/</a:t>
            </a:r>
            <a:r>
              <a:rPr lang="en-US" dirty="0" err="1"/>
              <a:t>twitchplayspokemon</a:t>
            </a:r>
            <a:endParaRPr lang="en-US" dirty="0"/>
          </a:p>
        </p:txBody>
      </p:sp>
      <p:pic>
        <p:nvPicPr>
          <p:cNvPr id="1026" name="Picture 2" descr="Red beating Blue in Twitch Plays Pokémon">
            <a:extLst>
              <a:ext uri="{FF2B5EF4-FFF2-40B4-BE49-F238E27FC236}">
                <a16:creationId xmlns:a16="http://schemas.microsoft.com/office/drawing/2014/main" id="{0434566F-CA60-654D-BD27-1A95F7AA65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9116" y="2433592"/>
            <a:ext cx="5965584" cy="3977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10195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0F77B9-31F9-2441-B17B-81AE35F1C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Twitch Plays </a:t>
            </a:r>
            <a:r>
              <a:rPr lang="en-US" dirty="0" err="1"/>
              <a:t>Pokemon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8DE20E-664E-D04A-8E30-2060E3F1FF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823917" cy="4351338"/>
          </a:xfrm>
        </p:spPr>
        <p:txBody>
          <a:bodyPr/>
          <a:lstStyle/>
          <a:p>
            <a:r>
              <a:rPr lang="en-US" dirty="0"/>
              <a:t>Guinness World Record:</a:t>
            </a:r>
          </a:p>
          <a:p>
            <a:pPr lvl="1"/>
            <a:r>
              <a:rPr lang="en-US" dirty="0"/>
              <a:t>"the most participants on a single-player online videogame" with 1,165,140</a:t>
            </a:r>
          </a:p>
          <a:p>
            <a:r>
              <a:rPr lang="en-US" dirty="0"/>
              <a:t> Best Fan Creation in Game Award 2014</a:t>
            </a:r>
          </a:p>
          <a:p>
            <a:endParaRPr lang="en-US" dirty="0"/>
          </a:p>
          <a:p>
            <a:r>
              <a:rPr lang="en-US" dirty="0"/>
              <a:t>An application “for fun”, not to “solve problems”</a:t>
            </a:r>
          </a:p>
          <a:p>
            <a:endParaRPr lang="en-US" dirty="0"/>
          </a:p>
          <a:p>
            <a:r>
              <a:rPr lang="en-US" dirty="0"/>
              <a:t>Highlight an interesting question</a:t>
            </a:r>
          </a:p>
          <a:p>
            <a:pPr lvl="1"/>
            <a:r>
              <a:rPr lang="en-US" dirty="0"/>
              <a:t>How should we decide which action to take?</a:t>
            </a:r>
          </a:p>
          <a:p>
            <a:pPr lvl="1"/>
            <a:r>
              <a:rPr lang="en-US" dirty="0"/>
              <a:t>Challenging for sequential actions under real-time constraints</a:t>
            </a:r>
          </a:p>
        </p:txBody>
      </p:sp>
    </p:spTree>
    <p:extLst>
      <p:ext uri="{BB962C8B-B14F-4D97-AF65-F5344CB8AC3E}">
        <p14:creationId xmlns:p14="http://schemas.microsoft.com/office/powerpoint/2010/main" val="1919880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Crowd Robot Navigation 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[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</a:rPr>
              <a:t>Lasecki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 et al. UIST 2011]</a:t>
            </a:r>
          </a:p>
        </p:txBody>
      </p:sp>
      <p:pic>
        <p:nvPicPr>
          <p:cNvPr id="4" name="fp191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" y="1530203"/>
            <a:ext cx="9126537" cy="5133561"/>
          </a:xfrm>
        </p:spPr>
      </p:pic>
    </p:spTree>
    <p:extLst>
      <p:ext uri="{BB962C8B-B14F-4D97-AF65-F5344CB8AC3E}">
        <p14:creationId xmlns:p14="http://schemas.microsoft.com/office/powerpoint/2010/main" val="1293544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A23E0B-915A-F642-9DE9-2173F4537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6B3F21-88A8-B040-9C4F-ADBFCFBB0D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377034"/>
          </a:xfrm>
        </p:spPr>
        <p:txBody>
          <a:bodyPr>
            <a:normAutofit/>
          </a:bodyPr>
          <a:lstStyle/>
          <a:p>
            <a:r>
              <a:rPr lang="en-US" dirty="0"/>
              <a:t>What do you think are the efficient ways for crowd control? </a:t>
            </a:r>
          </a:p>
          <a:p>
            <a:pPr lvl="1"/>
            <a:r>
              <a:rPr lang="en-US" dirty="0"/>
              <a:t>You can use the robot navigation as the application.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Or imagine you are together with 10 other people in a critical environment. You together need to make a series of decisions to survive under time pressure. What’s the mechanism you think you should use?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2190" y="2754416"/>
            <a:ext cx="4945293" cy="2858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113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Crowd Robot Navigation 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[</a:t>
            </a:r>
            <a:r>
              <a:rPr lang="en-US" sz="2400" dirty="0" err="1">
                <a:solidFill>
                  <a:schemeClr val="bg1">
                    <a:lumMod val="50000"/>
                  </a:schemeClr>
                </a:solidFill>
              </a:rPr>
              <a:t>Lasecki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 et al. UIST 2011.]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4"/>
            <a:ext cx="11456963" cy="5032375"/>
          </a:xfrm>
        </p:spPr>
        <p:txBody>
          <a:bodyPr>
            <a:normAutofit/>
          </a:bodyPr>
          <a:lstStyle/>
          <a:p>
            <a:r>
              <a:rPr lang="en-US" b="1" u="sng" dirty="0">
                <a:solidFill>
                  <a:schemeClr val="accent1"/>
                </a:solidFill>
              </a:rPr>
              <a:t>Solo</a:t>
            </a:r>
            <a:r>
              <a:rPr lang="en-US" dirty="0"/>
              <a:t>: Hire a single worker</a:t>
            </a:r>
          </a:p>
          <a:p>
            <a:r>
              <a:rPr lang="en-US" b="1" u="sng" dirty="0">
                <a:solidFill>
                  <a:schemeClr val="accent1"/>
                </a:solidFill>
              </a:rPr>
              <a:t>Mob</a:t>
            </a:r>
            <a:r>
              <a:rPr lang="en-US" dirty="0"/>
              <a:t>: Pass on all inputs to the original interface (first come first serve)</a:t>
            </a:r>
          </a:p>
          <a:p>
            <a:r>
              <a:rPr lang="en-US" b="1" u="sng" dirty="0">
                <a:solidFill>
                  <a:schemeClr val="accent1"/>
                </a:solidFill>
              </a:rPr>
              <a:t>Vote</a:t>
            </a:r>
            <a:r>
              <a:rPr lang="en-US" dirty="0"/>
              <a:t>: Follow actions by majority vote</a:t>
            </a:r>
          </a:p>
          <a:p>
            <a:endParaRPr lang="en-US" b="1" u="sng" dirty="0">
              <a:solidFill>
                <a:schemeClr val="accent1"/>
              </a:solidFill>
            </a:endParaRPr>
          </a:p>
          <a:p>
            <a:r>
              <a:rPr lang="en-US" b="1" u="sng" dirty="0">
                <a:solidFill>
                  <a:schemeClr val="accent1"/>
                </a:solidFill>
              </a:rPr>
              <a:t>Leader</a:t>
            </a:r>
            <a:r>
              <a:rPr lang="en-US" dirty="0"/>
              <a:t>:</a:t>
            </a:r>
            <a:endParaRPr lang="en-US" b="1" u="sng" dirty="0">
              <a:solidFill>
                <a:schemeClr val="accent1"/>
              </a:solidFill>
            </a:endParaRPr>
          </a:p>
          <a:p>
            <a:pPr lvl="1"/>
            <a:r>
              <a:rPr lang="en-US" dirty="0"/>
              <a:t>Update “weights” of users based on agreements with the crowd</a:t>
            </a:r>
          </a:p>
          <a:p>
            <a:pPr lvl="1"/>
            <a:r>
              <a:rPr lang="en-US" dirty="0"/>
              <a:t>Follow the actions by the leader (which might change over time)</a:t>
            </a:r>
          </a:p>
          <a:p>
            <a:r>
              <a:rPr lang="en-US" b="1" u="sng" dirty="0">
                <a:solidFill>
                  <a:schemeClr val="accent1"/>
                </a:solidFill>
              </a:rPr>
              <a:t>Active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Randomly select a worker as the leader, change worker if the input is not in on time</a:t>
            </a:r>
          </a:p>
        </p:txBody>
      </p:sp>
    </p:spTree>
    <p:extLst>
      <p:ext uri="{BB962C8B-B14F-4D97-AF65-F5344CB8AC3E}">
        <p14:creationId xmlns:p14="http://schemas.microsoft.com/office/powerpoint/2010/main" val="15473072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Crowd Robot Navigation 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[</a:t>
            </a:r>
            <a:r>
              <a:rPr lang="en-US" sz="2400" dirty="0" err="1">
                <a:solidFill>
                  <a:schemeClr val="bg1">
                    <a:lumMod val="50000"/>
                  </a:schemeClr>
                </a:solidFill>
              </a:rPr>
              <a:t>Lasecki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 et al. UIST 2011.]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Performance measure</a:t>
            </a:r>
          </a:p>
          <a:p>
            <a:pPr lvl="1"/>
            <a:r>
              <a:rPr lang="en-US" dirty="0"/>
              <a:t>Number of success (out of 10)</a:t>
            </a:r>
          </a:p>
          <a:p>
            <a:pPr lvl="1"/>
            <a:r>
              <a:rPr lang="en-US" dirty="0"/>
              <a:t>Average time to complete the task when </a:t>
            </a:r>
            <a:r>
              <a:rPr lang="en-US" dirty="0" err="1"/>
              <a:t>succsess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7517" y="3098800"/>
            <a:ext cx="7048500" cy="375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357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7B800-EA7D-B54A-8096-BF9BBF40F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  <a:r>
              <a:rPr lang="en-US"/>
              <a:t>: More </a:t>
            </a:r>
            <a:r>
              <a:rPr lang="en-US" dirty="0"/>
              <a:t>about Assignment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B92158-7963-BD4C-865C-7417607586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056620" cy="4838222"/>
          </a:xfrm>
        </p:spPr>
        <p:txBody>
          <a:bodyPr>
            <a:normAutofit/>
          </a:bodyPr>
          <a:lstStyle/>
          <a:p>
            <a:r>
              <a:rPr lang="en-US" dirty="0"/>
              <a:t>Understanding Bayes’ theorem and conditional probability</a:t>
            </a:r>
          </a:p>
          <a:p>
            <a:endParaRPr lang="en-US" dirty="0"/>
          </a:p>
          <a:p>
            <a:r>
              <a:rPr lang="en-US" dirty="0"/>
              <a:t>Problem 2</a:t>
            </a:r>
          </a:p>
          <a:p>
            <a:pPr lvl="1"/>
            <a:r>
              <a:rPr lang="en-US" dirty="0"/>
              <a:t>Assignment prior:  </a:t>
            </a:r>
            <a:r>
              <a:rPr lang="en-US" dirty="0">
                <a:solidFill>
                  <a:schemeClr val="accent1"/>
                </a:solidFill>
              </a:rPr>
              <a:t>80% </a:t>
            </a:r>
            <a:r>
              <a:rPr lang="en-US" dirty="0"/>
              <a:t>good, </a:t>
            </a:r>
            <a:r>
              <a:rPr lang="en-US" dirty="0">
                <a:solidFill>
                  <a:schemeClr val="accent1"/>
                </a:solidFill>
              </a:rPr>
              <a:t>20% </a:t>
            </a:r>
            <a:r>
              <a:rPr lang="en-US" dirty="0"/>
              <a:t>bad</a:t>
            </a:r>
          </a:p>
          <a:p>
            <a:pPr lvl="1"/>
            <a:r>
              <a:rPr lang="en-US" dirty="0"/>
              <a:t>Two randomly drawn graders 1 and 2 are reviewing the same assignment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942EDE-480D-D64A-B1D5-EFF7B97A14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969" y="4442550"/>
            <a:ext cx="1902845" cy="11929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0970EFC-F0EA-CF45-9124-2B2F7A6C5805}"/>
              </a:ext>
            </a:extLst>
          </p:cNvPr>
          <p:cNvSpPr txBox="1"/>
          <p:nvPr/>
        </p:nvSpPr>
        <p:spPr>
          <a:xfrm>
            <a:off x="3878580" y="4342788"/>
            <a:ext cx="7825740" cy="1292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What is the probability for a grader to receive signal B for an assignment randomly drawn from all assignments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Conditional on the event that grader 1 receives signal B, what is the probability that grader 2 (grading the same assignment) also receiving signal B?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95F60F-2CA7-5741-ACA7-BCDD6D7B9B5E}"/>
              </a:ext>
            </a:extLst>
          </p:cNvPr>
          <p:cNvSpPr txBox="1"/>
          <p:nvPr/>
        </p:nvSpPr>
        <p:spPr>
          <a:xfrm>
            <a:off x="1310640" y="5918816"/>
            <a:ext cx="1012698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If you don’t know how to approach the above problems right on top of your head, you might have a hard time for assignment 3.</a:t>
            </a:r>
          </a:p>
        </p:txBody>
      </p:sp>
    </p:spTree>
    <p:extLst>
      <p:ext uri="{BB962C8B-B14F-4D97-AF65-F5344CB8AC3E}">
        <p14:creationId xmlns:p14="http://schemas.microsoft.com/office/powerpoint/2010/main" val="1824197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556187"/>
            <a:ext cx="10515600" cy="2852737"/>
          </a:xfrm>
        </p:spPr>
        <p:txBody>
          <a:bodyPr/>
          <a:lstStyle/>
          <a:p>
            <a:pPr algn="ctr"/>
            <a:r>
              <a:rPr lang="en-US" dirty="0"/>
              <a:t>Generally, how to aggregate preferences from a crowd?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956114" y="3236913"/>
            <a:ext cx="10515600" cy="28527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Social choice theory</a:t>
            </a:r>
          </a:p>
        </p:txBody>
      </p:sp>
    </p:spTree>
    <p:extLst>
      <p:ext uri="{BB962C8B-B14F-4D97-AF65-F5344CB8AC3E}">
        <p14:creationId xmlns:p14="http://schemas.microsoft.com/office/powerpoint/2010/main" val="849938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Consider Elections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8799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Three candidates: A, B, C, D</a:t>
                </a:r>
              </a:p>
              <a:p>
                <a:r>
                  <a:rPr lang="en-US" dirty="0"/>
                  <a:t>Three users: 1, 2, 3, 4, 5</a:t>
                </a:r>
              </a:p>
              <a:p>
                <a:endParaRPr lang="en-US" dirty="0"/>
              </a:p>
              <a:p>
                <a:r>
                  <a:rPr lang="en-US" dirty="0"/>
                  <a:t>Users’ preferences: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b="0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𝐴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≻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𝐷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≻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𝐶</m:t>
                    </m:r>
                  </m:oMath>
                </a14:m>
                <a:r>
                  <a:rPr lang="en-US" dirty="0"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≻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𝐵</m:t>
                    </m:r>
                  </m:oMath>
                </a14:m>
                <a:endParaRPr lang="en-US" dirty="0"/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𝐴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≻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𝐵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≻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𝐶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≻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𝐷</m:t>
                    </m:r>
                  </m:oMath>
                </a14:m>
                <a:endParaRPr lang="en-US" dirty="0"/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b="0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≻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𝐶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≻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𝐷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≻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𝐴</m:t>
                    </m:r>
                  </m:oMath>
                </a14:m>
                <a:endParaRPr lang="en-US" dirty="0"/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b="0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≻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𝐵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≻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𝐷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≻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𝐴</m:t>
                    </m:r>
                  </m:oMath>
                </a14:m>
                <a:endParaRPr lang="en-US" dirty="0"/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b="0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≻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𝐵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≻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𝐶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≻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𝐴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How should we design a mechanism to decide who wins the election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879975"/>
              </a:xfrm>
              <a:blipFill>
                <a:blip r:embed="rId2"/>
                <a:stretch>
                  <a:fillRect l="-1086" t="-2078" b="-3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435CCCBD-884A-B14E-94F1-A682ACA4E7CE}"/>
              </a:ext>
            </a:extLst>
          </p:cNvPr>
          <p:cNvSpPr/>
          <p:nvPr/>
        </p:nvSpPr>
        <p:spPr>
          <a:xfrm>
            <a:off x="5052060" y="3777931"/>
            <a:ext cx="5219700" cy="1767840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Assuming we use majority voting:</a:t>
            </a:r>
          </a:p>
          <a:p>
            <a:pPr marL="342900" indent="-342900">
              <a:buAutoNum type="arabicPeriod"/>
            </a:pPr>
            <a:r>
              <a:rPr lang="en-US" dirty="0"/>
              <a:t>Everyone gives one vote</a:t>
            </a:r>
          </a:p>
          <a:p>
            <a:pPr marL="342900" indent="-342900">
              <a:buAutoNum type="arabicPeriod"/>
            </a:pPr>
            <a:r>
              <a:rPr lang="en-US" dirty="0"/>
              <a:t>The candidate with the most votes win</a:t>
            </a:r>
          </a:p>
          <a:p>
            <a:pPr marL="342900" indent="-342900">
              <a:buAutoNum type="arabicPeriod"/>
            </a:pPr>
            <a:endParaRPr lang="en-US" dirty="0"/>
          </a:p>
          <a:p>
            <a:r>
              <a:rPr lang="en-US" dirty="0"/>
              <a:t>Will everyone just vote for their favorite candidate?</a:t>
            </a:r>
          </a:p>
        </p:txBody>
      </p:sp>
    </p:spTree>
    <p:extLst>
      <p:ext uri="{BB962C8B-B14F-4D97-AF65-F5344CB8AC3E}">
        <p14:creationId xmlns:p14="http://schemas.microsoft.com/office/powerpoint/2010/main" val="2027198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Arrow’s Impossibility Theorem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1353800" cy="4351338"/>
              </a:xfrm>
            </p:spPr>
            <p:txBody>
              <a:bodyPr/>
              <a:lstStyle/>
              <a:p>
                <a:r>
                  <a:rPr lang="en-US" dirty="0"/>
                  <a:t>Some nice criteria we want to have:</a:t>
                </a:r>
              </a:p>
              <a:p>
                <a:pPr lvl="1"/>
                <a:endParaRPr lang="en-US" sz="200" dirty="0"/>
              </a:p>
              <a:p>
                <a:pPr lvl="1"/>
                <a:r>
                  <a:rPr lang="en-US" b="1" dirty="0">
                    <a:solidFill>
                      <a:schemeClr val="accent1"/>
                    </a:solidFill>
                  </a:rPr>
                  <a:t>Unanimity</a:t>
                </a:r>
                <a:r>
                  <a:rPr lang="en-US" dirty="0"/>
                  <a:t>: If every preferences A over B, than the group prefers A over B</a:t>
                </a:r>
              </a:p>
              <a:p>
                <a:pPr lvl="1"/>
                <a:endParaRPr lang="en-US" sz="200" dirty="0"/>
              </a:p>
              <a:p>
                <a:pPr lvl="1"/>
                <a:r>
                  <a:rPr lang="en-US" b="1" dirty="0">
                    <a:solidFill>
                      <a:schemeClr val="accent1"/>
                    </a:solidFill>
                  </a:rPr>
                  <a:t>Non-dictatorship</a:t>
                </a:r>
                <a:r>
                  <a:rPr lang="en-US" dirty="0"/>
                  <a:t>: no person’s preference is always strictly preferred than others</a:t>
                </a:r>
              </a:p>
              <a:p>
                <a:pPr lvl="1"/>
                <a:endParaRPr lang="en-US" sz="200" dirty="0"/>
              </a:p>
              <a:p>
                <a:pPr lvl="1"/>
                <a:r>
                  <a:rPr lang="en-US" b="1" dirty="0">
                    <a:solidFill>
                      <a:schemeClr val="accent1"/>
                    </a:solidFill>
                  </a:rPr>
                  <a:t>Independence</a:t>
                </a:r>
                <a:r>
                  <a:rPr lang="en-US" dirty="0"/>
                  <a:t>: If for two sets of preferences, A and B have the same order between sets, A and B should have the same order in the group decision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Arrow’s Impossibility Theorem</a:t>
                </a:r>
              </a:p>
              <a:p>
                <a:pPr lvl="1"/>
                <a:r>
                  <a:rPr lang="en-US" dirty="0"/>
                  <a:t>No mechanism satisfies the three criteria when the number of candidates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≥3 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1353800" cy="4351338"/>
              </a:xfrm>
              <a:blipFill rotWithShape="0">
                <a:blip r:embed="rId3"/>
                <a:stretch>
                  <a:fillRect l="-967" t="-2241" r="-4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61185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7B800-EA7D-B54A-8096-BF9BBF40F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  <a:r>
              <a:rPr lang="en-US"/>
              <a:t>: More </a:t>
            </a:r>
            <a:r>
              <a:rPr lang="en-US" dirty="0"/>
              <a:t>about Assignment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B92158-7963-BD4C-865C-7417607586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056620" cy="4838222"/>
          </a:xfrm>
        </p:spPr>
        <p:txBody>
          <a:bodyPr>
            <a:normAutofit/>
          </a:bodyPr>
          <a:lstStyle/>
          <a:p>
            <a:r>
              <a:rPr lang="en-US" dirty="0"/>
              <a:t>Understanding Bayes’ theorem and conditional probability</a:t>
            </a:r>
          </a:p>
          <a:p>
            <a:endParaRPr lang="en-US" dirty="0"/>
          </a:p>
          <a:p>
            <a:r>
              <a:rPr lang="en-US" dirty="0"/>
              <a:t>Problem 3</a:t>
            </a:r>
          </a:p>
          <a:p>
            <a:pPr lvl="1"/>
            <a:r>
              <a:rPr lang="en-US" dirty="0"/>
              <a:t>Recommendation letter writing as Information design</a:t>
            </a:r>
          </a:p>
          <a:p>
            <a:pPr lvl="1"/>
            <a:r>
              <a:rPr lang="en-US" dirty="0"/>
              <a:t>Qualification prior:  </a:t>
            </a:r>
            <a:r>
              <a:rPr lang="en-US" dirty="0">
                <a:solidFill>
                  <a:schemeClr val="accent1"/>
                </a:solidFill>
              </a:rPr>
              <a:t>30% </a:t>
            </a:r>
            <a:r>
              <a:rPr lang="en-US" dirty="0"/>
              <a:t>above the bar, </a:t>
            </a:r>
            <a:r>
              <a:rPr lang="en-US" dirty="0">
                <a:solidFill>
                  <a:schemeClr val="accent1"/>
                </a:solidFill>
              </a:rPr>
              <a:t>70% </a:t>
            </a:r>
            <a:r>
              <a:rPr lang="en-US" dirty="0"/>
              <a:t>not above the bar</a:t>
            </a:r>
          </a:p>
          <a:p>
            <a:pPr lvl="1"/>
            <a:r>
              <a:rPr lang="en-US" dirty="0"/>
              <a:t>Consider a letter writing strategy:</a:t>
            </a:r>
          </a:p>
          <a:p>
            <a:pPr lvl="2"/>
            <a:r>
              <a:rPr lang="en-US" dirty="0"/>
              <a:t>When the student is </a:t>
            </a:r>
            <a:r>
              <a:rPr lang="en-US" dirty="0">
                <a:solidFill>
                  <a:srgbClr val="00B050"/>
                </a:solidFill>
              </a:rPr>
              <a:t>above the bar</a:t>
            </a:r>
            <a:r>
              <a:rPr lang="en-US" dirty="0"/>
              <a:t>, I say the student is </a:t>
            </a:r>
            <a:r>
              <a:rPr lang="en-US" dirty="0">
                <a:solidFill>
                  <a:srgbClr val="00B050"/>
                </a:solidFill>
              </a:rPr>
              <a:t>above the bar </a:t>
            </a:r>
            <a:r>
              <a:rPr lang="en-US" dirty="0"/>
              <a:t>with </a:t>
            </a:r>
            <a:r>
              <a:rPr lang="en-US" dirty="0">
                <a:solidFill>
                  <a:schemeClr val="accent1"/>
                </a:solidFill>
              </a:rPr>
              <a:t>100%</a:t>
            </a:r>
            <a:r>
              <a:rPr lang="en-US" dirty="0"/>
              <a:t> chance</a:t>
            </a:r>
          </a:p>
          <a:p>
            <a:pPr lvl="2"/>
            <a:r>
              <a:rPr lang="en-US" dirty="0"/>
              <a:t>When the student is </a:t>
            </a:r>
            <a:r>
              <a:rPr lang="en-US" dirty="0">
                <a:solidFill>
                  <a:srgbClr val="FF0000"/>
                </a:solidFill>
              </a:rPr>
              <a:t>not above the bar</a:t>
            </a:r>
            <a:r>
              <a:rPr lang="en-US" dirty="0"/>
              <a:t>, I say the student is </a:t>
            </a:r>
            <a:r>
              <a:rPr lang="en-US" dirty="0">
                <a:solidFill>
                  <a:srgbClr val="00B050"/>
                </a:solidFill>
              </a:rPr>
              <a:t>above the bar </a:t>
            </a:r>
            <a:r>
              <a:rPr lang="en-US" dirty="0"/>
              <a:t>with </a:t>
            </a:r>
            <a:r>
              <a:rPr lang="en-US" dirty="0">
                <a:solidFill>
                  <a:schemeClr val="accent1"/>
                </a:solidFill>
              </a:rPr>
              <a:t>20%</a:t>
            </a:r>
            <a:r>
              <a:rPr lang="en-US" dirty="0"/>
              <a:t> chance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When the company receives a letter saying the student is </a:t>
            </a:r>
            <a:r>
              <a:rPr lang="en-US" dirty="0">
                <a:solidFill>
                  <a:srgbClr val="00B050"/>
                </a:solidFill>
              </a:rPr>
              <a:t>above the bar</a:t>
            </a:r>
          </a:p>
          <a:p>
            <a:pPr lvl="2"/>
            <a:r>
              <a:rPr lang="en-US" dirty="0"/>
              <a:t>What is the posterior probability that the student is really </a:t>
            </a:r>
            <a:r>
              <a:rPr lang="en-US" dirty="0">
                <a:solidFill>
                  <a:srgbClr val="00B050"/>
                </a:solidFill>
              </a:rPr>
              <a:t>above the bar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0085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1203745" cy="1325563"/>
          </a:xfrm>
        </p:spPr>
        <p:txBody>
          <a:bodyPr/>
          <a:lstStyle/>
          <a:p>
            <a:r>
              <a:rPr lang="en-US" dirty="0"/>
              <a:t>Logistics: Project Milestone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Milestone 2: Due Nov 5</a:t>
            </a:r>
          </a:p>
          <a:p>
            <a:pPr lvl="1"/>
            <a:r>
              <a:rPr lang="en-US" dirty="0"/>
              <a:t>Summarize your progress</a:t>
            </a:r>
          </a:p>
          <a:p>
            <a:pPr lvl="1"/>
            <a:r>
              <a:rPr lang="en-US" dirty="0"/>
              <a:t>Last chance to convert a research project to an extensive literature survey</a:t>
            </a:r>
          </a:p>
          <a:p>
            <a:pPr lvl="1"/>
            <a:endParaRPr lang="en-US" dirty="0"/>
          </a:p>
          <a:p>
            <a:r>
              <a:rPr lang="en-US" dirty="0"/>
              <a:t>What’s the expected amount of literature survey?</a:t>
            </a:r>
          </a:p>
          <a:p>
            <a:pPr lvl="1"/>
            <a:r>
              <a:rPr lang="en-US" dirty="0"/>
              <a:t>Case by case</a:t>
            </a:r>
          </a:p>
          <a:p>
            <a:pPr lvl="1"/>
            <a:r>
              <a:rPr lang="en-US" dirty="0"/>
              <a:t>As a general guideline, the minimum number of papers</a:t>
            </a:r>
          </a:p>
          <a:p>
            <a:pPr lvl="2"/>
            <a:r>
              <a:rPr lang="en-US" dirty="0"/>
              <a:t>For research project: 3~5 papers (# papers in one lecture)</a:t>
            </a:r>
          </a:p>
          <a:p>
            <a:pPr lvl="2"/>
            <a:r>
              <a:rPr lang="en-US" dirty="0"/>
              <a:t>For literature survey project, 15~20 papers (# papers in one “topic”)</a:t>
            </a:r>
          </a:p>
        </p:txBody>
      </p:sp>
    </p:spTree>
    <p:extLst>
      <p:ext uri="{BB962C8B-B14F-4D97-AF65-F5344CB8AC3E}">
        <p14:creationId xmlns:p14="http://schemas.microsoft.com/office/powerpoint/2010/main" val="450494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1353800" cy="1325563"/>
          </a:xfrm>
        </p:spPr>
        <p:txBody>
          <a:bodyPr/>
          <a:lstStyle/>
          <a:p>
            <a:r>
              <a:rPr lang="en-US" dirty="0"/>
              <a:t>Logistics: Project Midterm Pitch and Discussion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/>
          <a:lstStyle/>
          <a:p>
            <a:r>
              <a:rPr lang="en-US" dirty="0"/>
              <a:t>Milestone 2: Due Nov 5 (Friday)</a:t>
            </a:r>
          </a:p>
          <a:p>
            <a:endParaRPr lang="en-US" dirty="0"/>
          </a:p>
          <a:p>
            <a:r>
              <a:rPr lang="en-US" dirty="0"/>
              <a:t>Midterm Pitch: Nov 2 (Tue), in lecture</a:t>
            </a:r>
          </a:p>
          <a:p>
            <a:pPr lvl="1"/>
            <a:r>
              <a:rPr lang="en-US" dirty="0"/>
              <a:t>More details to come</a:t>
            </a:r>
          </a:p>
          <a:p>
            <a:pPr lvl="1"/>
            <a:r>
              <a:rPr lang="en-US" dirty="0"/>
              <a:t>Tentative formats:</a:t>
            </a:r>
          </a:p>
          <a:p>
            <a:pPr lvl="2"/>
            <a:r>
              <a:rPr lang="en-US" dirty="0"/>
              <a:t>Every team gives a spotlight presentation for 1~2 min</a:t>
            </a:r>
          </a:p>
          <a:p>
            <a:pPr lvl="2"/>
            <a:r>
              <a:rPr lang="en-US" dirty="0"/>
              <a:t>The entire class splits into 3 big groups</a:t>
            </a:r>
          </a:p>
          <a:p>
            <a:pPr lvl="2"/>
            <a:r>
              <a:rPr lang="en-US" dirty="0"/>
              <a:t>Each team in turn obtains the entire attention of the big group</a:t>
            </a:r>
          </a:p>
          <a:p>
            <a:pPr lvl="3"/>
            <a:r>
              <a:rPr lang="en-US" dirty="0"/>
              <a:t>Using this time to collect data, obtain feedback, get suggestions, </a:t>
            </a:r>
            <a:r>
              <a:rPr lang="en-US" dirty="0" err="1"/>
              <a:t>etc</a:t>
            </a:r>
            <a:endParaRPr lang="en-US" dirty="0"/>
          </a:p>
          <a:p>
            <a:pPr lvl="2"/>
            <a:r>
              <a:rPr lang="en-US" dirty="0"/>
              <a:t>Try to think about what you can do with this time in your milestone 1 plan and utilize it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Let me know early if it’s helpful to utilize the entire class for help</a:t>
            </a:r>
          </a:p>
          <a:p>
            <a:pPr lvl="2"/>
            <a:r>
              <a:rPr lang="en-US" dirty="0"/>
              <a:t>Might be able to allocate a small amount of time in a need basis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2768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358921-6216-E846-BC4F-782FEE752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Student Presentation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239387-14FF-0E46-B945-5C3CB84CDB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Remember to submit the peer review form </a:t>
            </a:r>
            <a:r>
              <a:rPr lang="en-US" dirty="0">
                <a:solidFill>
                  <a:schemeClr val="accent1"/>
                </a:solidFill>
              </a:rPr>
              <a:t>by 6pm</a:t>
            </a:r>
          </a:p>
        </p:txBody>
      </p:sp>
    </p:spTree>
    <p:extLst>
      <p:ext uri="{BB962C8B-B14F-4D97-AF65-F5344CB8AC3E}">
        <p14:creationId xmlns:p14="http://schemas.microsoft.com/office/powerpoint/2010/main" val="1138587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6400" y="2447202"/>
            <a:ext cx="11409680" cy="2387600"/>
          </a:xfrm>
        </p:spPr>
        <p:txBody>
          <a:bodyPr>
            <a:normAutofit/>
          </a:bodyPr>
          <a:lstStyle/>
          <a:p>
            <a:pPr algn="l"/>
            <a:r>
              <a:rPr lang="en-US" sz="4800" dirty="0"/>
              <a:t>Lecture 13</a:t>
            </a:r>
            <a:br>
              <a:rPr lang="en-US" sz="4800" dirty="0"/>
            </a:br>
            <a:r>
              <a:rPr lang="en-US" sz="4800" dirty="0"/>
              <a:t>Real-time Crowdsourcing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406400" y="5280916"/>
            <a:ext cx="11528236" cy="1149259"/>
          </a:xfrm>
        </p:spPr>
        <p:txBody>
          <a:bodyPr>
            <a:normAutofit/>
          </a:bodyPr>
          <a:lstStyle/>
          <a:p>
            <a:endParaRPr lang="en-US" dirty="0"/>
          </a:p>
          <a:p>
            <a:pPr algn="l"/>
            <a:r>
              <a:rPr lang="en-US" sz="3600" dirty="0">
                <a:latin typeface="+mj-lt"/>
              </a:rPr>
              <a:t>Instructor: </a:t>
            </a:r>
            <a:r>
              <a:rPr lang="en-US" sz="3600" dirty="0" err="1">
                <a:latin typeface="+mj-lt"/>
              </a:rPr>
              <a:t>Chien</a:t>
            </a:r>
            <a:r>
              <a:rPr lang="en-US" sz="3600" dirty="0">
                <a:latin typeface="+mj-lt"/>
              </a:rPr>
              <a:t>-Ju (CJ) Ho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D91B066-90C6-2F45-8B0E-748858ECABC4}"/>
              </a:ext>
            </a:extLst>
          </p:cNvPr>
          <p:cNvSpPr txBox="1">
            <a:spLocks/>
          </p:cNvSpPr>
          <p:nvPr/>
        </p:nvSpPr>
        <p:spPr>
          <a:xfrm>
            <a:off x="465678" y="4497753"/>
            <a:ext cx="11409680" cy="67409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144932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Crowds in Two Seconds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[Bernstein et al. UIST 2011.]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E68325B-95DD-3C41-B2B1-4D383C245D52}"/>
              </a:ext>
            </a:extLst>
          </p:cNvPr>
          <p:cNvGrpSpPr/>
          <p:nvPr/>
        </p:nvGrpSpPr>
        <p:grpSpPr>
          <a:xfrm>
            <a:off x="838200" y="1690688"/>
            <a:ext cx="7186613" cy="4837113"/>
            <a:chOff x="2648211" y="1655762"/>
            <a:chExt cx="7186613" cy="4837113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9ECBC2A-5AD3-DA46-82BE-9F75C6D57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48211" y="1655762"/>
              <a:ext cx="3205163" cy="2166938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AF0C18C-9FD6-3045-B013-0A0227A58E7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12111" y="1655762"/>
              <a:ext cx="3922713" cy="2166938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8D5B693C-317C-0744-944F-ACB8467814B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48211" y="3881437"/>
              <a:ext cx="7186613" cy="26114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837227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1203745" cy="1325563"/>
          </a:xfrm>
        </p:spPr>
        <p:txBody>
          <a:bodyPr/>
          <a:lstStyle/>
          <a:p>
            <a:r>
              <a:rPr lang="en-US" dirty="0" err="1"/>
              <a:t>VizWiz</a:t>
            </a:r>
            <a:r>
              <a:rPr lang="en-US" dirty="0"/>
              <a:t>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[</a:t>
            </a:r>
            <a:r>
              <a:rPr lang="en-US" sz="2800" dirty="0" err="1">
                <a:solidFill>
                  <a:schemeClr val="bg1">
                    <a:lumMod val="50000"/>
                  </a:schemeClr>
                </a:solidFill>
              </a:rPr>
              <a:t>Bigham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 et al. UIST 2010]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Answer Blind People’s Visual Questions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3625" y="2593901"/>
            <a:ext cx="11008665" cy="2892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7539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27354</TotalTime>
  <Words>1201</Words>
  <Application>Microsoft Macintosh PowerPoint</Application>
  <PresentationFormat>Widescreen</PresentationFormat>
  <Paragraphs>177</Paragraphs>
  <Slides>22</Slides>
  <Notes>7</Notes>
  <HiddenSlides>2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Arial</vt:lpstr>
      <vt:lpstr>Calibri</vt:lpstr>
      <vt:lpstr>Calibri Light</vt:lpstr>
      <vt:lpstr>Cambria Math</vt:lpstr>
      <vt:lpstr>Office Theme</vt:lpstr>
      <vt:lpstr>1_Office Theme</vt:lpstr>
      <vt:lpstr>Custom Design</vt:lpstr>
      <vt:lpstr>Logistics: Assignment 3 and Project Milestone 1</vt:lpstr>
      <vt:lpstr>Logistics: More about Assignment 3</vt:lpstr>
      <vt:lpstr>Logistics: More about Assignment 3</vt:lpstr>
      <vt:lpstr>Logistics: Project Milestone 2</vt:lpstr>
      <vt:lpstr>Logistics: Project Midterm Pitch and Discussion</vt:lpstr>
      <vt:lpstr>Student Presentation</vt:lpstr>
      <vt:lpstr>Lecture 13 Real-time Crowdsourcing</vt:lpstr>
      <vt:lpstr>Crowds in Two Seconds [Bernstein et al. UIST 2011.]</vt:lpstr>
      <vt:lpstr>VizWiz [Bigham et al. UIST 2010]</vt:lpstr>
      <vt:lpstr>Crowd-Powered Chatbot [Huang et al. HCOMP 2016]</vt:lpstr>
      <vt:lpstr>Auto-Evolving Crowd Chatbot [Huang et al. CHI 2018]</vt:lpstr>
      <vt:lpstr>Auto-Evolving Crowd Chatbot [Huang et al. CHI 2018]</vt:lpstr>
      <vt:lpstr>Task Delegability</vt:lpstr>
      <vt:lpstr>Twitch Plays Pokemon</vt:lpstr>
      <vt:lpstr>Twitch Plays Pokemon</vt:lpstr>
      <vt:lpstr>Example: Crowd Robot Navigation [Lasecki et al. UIST 2011]</vt:lpstr>
      <vt:lpstr>Discussion</vt:lpstr>
      <vt:lpstr>Crowd Robot Navigation [Lasecki et al. UIST 2011.]</vt:lpstr>
      <vt:lpstr>Crowd Robot Navigation [Lasecki et al. UIST 2011.]</vt:lpstr>
      <vt:lpstr>Generally, how to aggregate preferences from a crowd?</vt:lpstr>
      <vt:lpstr>Consider Elections</vt:lpstr>
      <vt:lpstr>Arrow’s Impossibility Theorem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417T Introduction to Machine Learning</dc:title>
  <dc:creator>Ho, Chien-Ju</dc:creator>
  <cp:lastModifiedBy>Microsoft Office User</cp:lastModifiedBy>
  <cp:revision>2537</cp:revision>
  <cp:lastPrinted>2019-09-30T20:15:22Z</cp:lastPrinted>
  <dcterms:created xsi:type="dcterms:W3CDTF">2017-08-24T15:35:37Z</dcterms:created>
  <dcterms:modified xsi:type="dcterms:W3CDTF">2021-10-14T20:38:25Z</dcterms:modified>
</cp:coreProperties>
</file>